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8"/>
  </p:handoutMasterIdLst>
  <p:sldIdLst>
    <p:sldId id="256" r:id="rId2"/>
    <p:sldId id="262" r:id="rId3"/>
    <p:sldId id="257" r:id="rId4"/>
    <p:sldId id="264" r:id="rId5"/>
    <p:sldId id="265" r:id="rId6"/>
    <p:sldId id="261" r:id="rId7"/>
    <p:sldId id="267" r:id="rId8"/>
    <p:sldId id="268" r:id="rId9"/>
    <p:sldId id="266" r:id="rId10"/>
    <p:sldId id="258" r:id="rId11"/>
    <p:sldId id="269" r:id="rId12"/>
    <p:sldId id="260" r:id="rId13"/>
    <p:sldId id="259" r:id="rId14"/>
    <p:sldId id="270" r:id="rId15"/>
    <p:sldId id="271" r:id="rId16"/>
    <p:sldId id="263" r:id="rId17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54" d="100"/>
          <a:sy n="54" d="100"/>
        </p:scale>
        <p:origin x="78" y="2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CAEAFB2-F25B-452B-AFD8-BE0D48704889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A409565-F2A7-4EB5-937B-BDC78E219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421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07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0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2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7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1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525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5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20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9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19969-6C7F-4ECB-BC90-DE6AF10F89E1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1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Cladograms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Complete the notes on page 132</a:t>
            </a:r>
          </a:p>
          <a:p>
            <a:r>
              <a:rPr lang="en-US" dirty="0" smtClean="0"/>
              <a:t>Example of notes at the 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8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6162" y="1571618"/>
            <a:ext cx="8341345" cy="4715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8159" y="448234"/>
            <a:ext cx="402798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Review (you do not have to write this)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What trait is shared by all the animals in the cladogram?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What trait separates the amphibians from the primates?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What trait(s) does the </a:t>
            </a:r>
            <a:r>
              <a:rPr lang="en-US" sz="2800" dirty="0"/>
              <a:t>amphibians </a:t>
            </a:r>
            <a:r>
              <a:rPr lang="en-US" sz="2800" dirty="0" smtClean="0"/>
              <a:t>share with the primates?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737412" y="448234"/>
            <a:ext cx="5056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Answers on the next slide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5334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6162" y="1571618"/>
            <a:ext cx="8341345" cy="4715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8159" y="448234"/>
            <a:ext cx="395626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Review Answers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Vertebrae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Amniotic egg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Vertebrae, body skeleton, four limbs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8607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158978"/>
              </p:ext>
            </p:extLst>
          </p:nvPr>
        </p:nvGraphicFramePr>
        <p:xfrm>
          <a:off x="901520" y="1531037"/>
          <a:ext cx="10496285" cy="4612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257"/>
                <a:gridCol w="2099257"/>
                <a:gridCol w="2099257"/>
                <a:gridCol w="2099257"/>
                <a:gridCol w="2099257"/>
              </a:tblGrid>
              <a:tr h="103038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Organism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Vertebrate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Four Limbs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Amniotic Egg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Eggs with Shells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Frog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Bird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Jelly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Fish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Rabbit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Shark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# of Shared Traits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103290" y="388393"/>
            <a:ext cx="10487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Draw this chart on page 132. Try </a:t>
            </a:r>
            <a:r>
              <a:rPr lang="en-US" sz="2800" dirty="0"/>
              <a:t>to complete the chart based on what you know. Then check your work on the next slide</a:t>
            </a:r>
          </a:p>
        </p:txBody>
      </p:sp>
    </p:spTree>
    <p:extLst>
      <p:ext uri="{BB962C8B-B14F-4D97-AF65-F5344CB8AC3E}">
        <p14:creationId xmlns:p14="http://schemas.microsoft.com/office/powerpoint/2010/main" val="114324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193858"/>
              </p:ext>
            </p:extLst>
          </p:nvPr>
        </p:nvGraphicFramePr>
        <p:xfrm>
          <a:off x="953035" y="1466643"/>
          <a:ext cx="10496285" cy="4612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257"/>
                <a:gridCol w="2099257"/>
                <a:gridCol w="2099257"/>
                <a:gridCol w="2099257"/>
                <a:gridCol w="2099257"/>
              </a:tblGrid>
              <a:tr h="103038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Organism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Vertebrate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Four Limbs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Amniotic Egg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Eggs with Shells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Frog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Bird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Jelly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Fish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Rabbit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Shark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_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_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_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# of Shared Traits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838200" y="141080"/>
            <a:ext cx="10515600" cy="1325563"/>
          </a:xfrm>
        </p:spPr>
        <p:txBody>
          <a:bodyPr/>
          <a:lstStyle/>
          <a:p>
            <a:r>
              <a:rPr lang="en-US" dirty="0" smtClean="0"/>
              <a:t>Check your work and make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16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19672"/>
            <a:ext cx="10515600" cy="4541726"/>
          </a:xfrm>
        </p:spPr>
        <p:txBody>
          <a:bodyPr>
            <a:normAutofit/>
          </a:bodyPr>
          <a:lstStyle/>
          <a:p>
            <a:r>
              <a:rPr lang="en-US" dirty="0" smtClean="0"/>
              <a:t>Create a cladogram based on the information from the chart. Check your work on the 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18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3774ad-c208-4516-b656-d0f1fcd4d356@namprd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8565" y="687342"/>
            <a:ext cx="7284679" cy="546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03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%20archaeopteryx%20foss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559" y="2536333"/>
            <a:ext cx="5470416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J%20bird%20f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2727" y="1468370"/>
            <a:ext cx="3222625" cy="474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42434" y="386366"/>
            <a:ext cx="48682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Complete the worksheet on page 133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5249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Cladogram: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Branching diagram that shows the evolutionary relationship among groups of organisms based on derived characteristics.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89437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520" y="366808"/>
            <a:ext cx="8981440" cy="63119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5940" y="571500"/>
            <a:ext cx="27330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This is a cladogram.  You do not have to copy this down.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33401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Read: Steps </a:t>
            </a:r>
            <a:r>
              <a:rPr lang="en-US" dirty="0"/>
              <a:t>To Create A </a:t>
            </a:r>
            <a:r>
              <a:rPr lang="en-US" dirty="0" smtClean="0"/>
              <a:t>Cladogram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On </a:t>
            </a:r>
            <a:r>
              <a:rPr lang="en-US" dirty="0"/>
              <a:t>chart mark (+) sign if organism has characteristic or a (-) sign if it odes not have the characteristic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Add the number of  (+) sign for each characteristic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The column with the greatest number of plus signs indicates the characteristic that is shared by the most organisms.  This characteristic is first on the cladogram (bottom of cladogram)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Each characteristic is listed on the cladogram from greatest to least number of (+) signs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The organism with the most (-) signs will be first on the cladogram (top of cladogram)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List the organism on the cladogram from greatest to least number of (-) signs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6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Glue in Steps 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On </a:t>
            </a:r>
            <a:r>
              <a:rPr lang="en-US" dirty="0"/>
              <a:t>chart mark (+) sign if organism has characteristic or a (-) sign if it odes not have the characteristic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Add the number of  (+) sign for each characteristic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The column with the greatest number of plus signs indicates the characteristic that is shared by the most organisms.  This characteristic is first on the cladogram (bottom of cladogram)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Each characteristic is listed on the cladogram from greatest to least number of (+) signs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The organism with the most (-) signs will be first on the cladogram (top of cladogram)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/>
              <a:t>List the organism on the cladogram from greatest to least number of (-) signs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1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3958" y="58406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Glue in the chart to </a:t>
            </a:r>
            <a:r>
              <a:rPr lang="en-US" dirty="0" err="1" smtClean="0"/>
              <a:t>pg</a:t>
            </a:r>
            <a:r>
              <a:rPr lang="en-US" dirty="0" smtClean="0"/>
              <a:t> 132. Try to complete the chart based on what you know. Then check your work on the next slide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233" y="2128570"/>
            <a:ext cx="5701702" cy="431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15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work and make changes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81" y="2193825"/>
            <a:ext cx="4915572" cy="3698640"/>
          </a:xfrm>
          <a:prstGeom prst="rect">
            <a:avLst/>
          </a:prstGeom>
        </p:spPr>
      </p:pic>
      <p:sp>
        <p:nvSpPr>
          <p:cNvPr id="15" name="Cross 14"/>
          <p:cNvSpPr/>
          <p:nvPr/>
        </p:nvSpPr>
        <p:spPr>
          <a:xfrm>
            <a:off x="2963701" y="2946064"/>
            <a:ext cx="386366" cy="330982"/>
          </a:xfrm>
          <a:prstGeom prst="plus">
            <a:avLst>
              <a:gd name="adj" fmla="val 444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ross 15"/>
          <p:cNvSpPr/>
          <p:nvPr/>
        </p:nvSpPr>
        <p:spPr>
          <a:xfrm>
            <a:off x="2963701" y="3496305"/>
            <a:ext cx="386366" cy="330982"/>
          </a:xfrm>
          <a:prstGeom prst="plus">
            <a:avLst>
              <a:gd name="adj" fmla="val 444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ross 16"/>
          <p:cNvSpPr/>
          <p:nvPr/>
        </p:nvSpPr>
        <p:spPr>
          <a:xfrm>
            <a:off x="3888479" y="3533994"/>
            <a:ext cx="386366" cy="330982"/>
          </a:xfrm>
          <a:prstGeom prst="plus">
            <a:avLst>
              <a:gd name="adj" fmla="val 444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ross 17"/>
          <p:cNvSpPr/>
          <p:nvPr/>
        </p:nvSpPr>
        <p:spPr>
          <a:xfrm>
            <a:off x="2978140" y="4625961"/>
            <a:ext cx="386366" cy="330982"/>
          </a:xfrm>
          <a:prstGeom prst="plus">
            <a:avLst>
              <a:gd name="adj" fmla="val 444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ross 18"/>
          <p:cNvSpPr/>
          <p:nvPr/>
        </p:nvSpPr>
        <p:spPr>
          <a:xfrm>
            <a:off x="3927738" y="4591160"/>
            <a:ext cx="386366" cy="330982"/>
          </a:xfrm>
          <a:prstGeom prst="plus">
            <a:avLst>
              <a:gd name="adj" fmla="val 444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ross 19"/>
          <p:cNvSpPr/>
          <p:nvPr/>
        </p:nvSpPr>
        <p:spPr>
          <a:xfrm>
            <a:off x="4877336" y="4591160"/>
            <a:ext cx="386366" cy="330982"/>
          </a:xfrm>
          <a:prstGeom prst="plus">
            <a:avLst>
              <a:gd name="adj" fmla="val 444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Minus 20"/>
          <p:cNvSpPr/>
          <p:nvPr/>
        </p:nvSpPr>
        <p:spPr>
          <a:xfrm>
            <a:off x="3888479" y="3019978"/>
            <a:ext cx="511171" cy="25706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Minus 21"/>
          <p:cNvSpPr/>
          <p:nvPr/>
        </p:nvSpPr>
        <p:spPr>
          <a:xfrm>
            <a:off x="4847847" y="3006891"/>
            <a:ext cx="511171" cy="25706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Minus 22"/>
          <p:cNvSpPr/>
          <p:nvPr/>
        </p:nvSpPr>
        <p:spPr>
          <a:xfrm>
            <a:off x="4896005" y="3585551"/>
            <a:ext cx="511171" cy="25706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Minus 23"/>
          <p:cNvSpPr/>
          <p:nvPr/>
        </p:nvSpPr>
        <p:spPr>
          <a:xfrm>
            <a:off x="2853335" y="4122824"/>
            <a:ext cx="511171" cy="25706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Minus 24"/>
          <p:cNvSpPr/>
          <p:nvPr/>
        </p:nvSpPr>
        <p:spPr>
          <a:xfrm>
            <a:off x="3902763" y="4125844"/>
            <a:ext cx="511171" cy="25706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Minus 25"/>
          <p:cNvSpPr/>
          <p:nvPr/>
        </p:nvSpPr>
        <p:spPr>
          <a:xfrm>
            <a:off x="4942799" y="4127168"/>
            <a:ext cx="511171" cy="257068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919911" y="4923456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927737" y="4956943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874289" y="4887373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704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529047" cy="1828700"/>
          </a:xfrm>
        </p:spPr>
        <p:txBody>
          <a:bodyPr>
            <a:normAutofit/>
          </a:bodyPr>
          <a:lstStyle/>
          <a:p>
            <a:r>
              <a:rPr lang="en-US" dirty="0" smtClean="0"/>
              <a:t>Try to complete the cladogram based on the steps. Check your work on th</a:t>
            </a:r>
            <a:r>
              <a:rPr lang="en-US" dirty="0" smtClean="0"/>
              <a:t>e next slide</a:t>
            </a:r>
            <a:endParaRPr lang="en-US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684358" y="2560685"/>
            <a:ext cx="4550034" cy="3309820"/>
            <a:chOff x="6320" y="11800"/>
            <a:chExt cx="4528" cy="2300"/>
          </a:xfrm>
        </p:grpSpPr>
        <p:cxnSp>
          <p:nvCxnSpPr>
            <p:cNvPr id="6" name="Line 27"/>
            <p:cNvCxnSpPr>
              <a:cxnSpLocks noChangeShapeType="1"/>
            </p:cNvCxnSpPr>
            <p:nvPr/>
          </p:nvCxnSpPr>
          <p:spPr bwMode="auto">
            <a:xfrm flipV="1">
              <a:off x="6538" y="12169"/>
              <a:ext cx="4310" cy="187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Line 28"/>
            <p:cNvCxnSpPr>
              <a:cxnSpLocks noChangeShapeType="1"/>
            </p:cNvCxnSpPr>
            <p:nvPr/>
          </p:nvCxnSpPr>
          <p:spPr bwMode="auto">
            <a:xfrm flipH="1" flipV="1">
              <a:off x="6320" y="1368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Line 29"/>
            <p:cNvCxnSpPr>
              <a:cxnSpLocks noChangeShapeType="1"/>
            </p:cNvCxnSpPr>
            <p:nvPr/>
          </p:nvCxnSpPr>
          <p:spPr bwMode="auto">
            <a:xfrm flipH="1" flipV="1">
              <a:off x="7248" y="1372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Line 30"/>
            <p:cNvCxnSpPr>
              <a:cxnSpLocks noChangeShapeType="1"/>
            </p:cNvCxnSpPr>
            <p:nvPr/>
          </p:nvCxnSpPr>
          <p:spPr bwMode="auto">
            <a:xfrm flipH="1" flipV="1">
              <a:off x="7728" y="1302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Line 31"/>
            <p:cNvCxnSpPr>
              <a:cxnSpLocks noChangeShapeType="1"/>
            </p:cNvCxnSpPr>
            <p:nvPr/>
          </p:nvCxnSpPr>
          <p:spPr bwMode="auto">
            <a:xfrm flipH="1" flipV="1">
              <a:off x="8738" y="13074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32"/>
            <p:cNvCxnSpPr>
              <a:cxnSpLocks noChangeShapeType="1"/>
            </p:cNvCxnSpPr>
            <p:nvPr/>
          </p:nvCxnSpPr>
          <p:spPr bwMode="auto">
            <a:xfrm flipH="1" flipV="1">
              <a:off x="10028" y="1250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33"/>
            <p:cNvCxnSpPr>
              <a:cxnSpLocks noChangeShapeType="1"/>
            </p:cNvCxnSpPr>
            <p:nvPr/>
          </p:nvCxnSpPr>
          <p:spPr bwMode="auto">
            <a:xfrm flipH="1" flipV="1">
              <a:off x="9175" y="12399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34"/>
            <p:cNvCxnSpPr>
              <a:cxnSpLocks noChangeShapeType="1"/>
            </p:cNvCxnSpPr>
            <p:nvPr/>
          </p:nvCxnSpPr>
          <p:spPr bwMode="auto">
            <a:xfrm flipH="1" flipV="1">
              <a:off x="10613" y="1180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350692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 your work. </a:t>
            </a:r>
            <a:endParaRPr lang="en-US" dirty="0"/>
          </a:p>
        </p:txBody>
      </p:sp>
      <p:pic>
        <p:nvPicPr>
          <p:cNvPr id="1026" name="Picture 2" descr="884610d1-e7e2-4cd5-b600-69c419cd7e24@namprd0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0" t="-2961" r="38912" b="1"/>
          <a:stretch/>
        </p:blipFill>
        <p:spPr bwMode="auto">
          <a:xfrm rot="5400000">
            <a:off x="4016688" y="81744"/>
            <a:ext cx="4883531" cy="7921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9988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505</Words>
  <Application>Microsoft Office PowerPoint</Application>
  <PresentationFormat>Widescreen</PresentationFormat>
  <Paragraphs>86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Cladograms</vt:lpstr>
      <vt:lpstr>Cladogram:</vt:lpstr>
      <vt:lpstr>PowerPoint Presentation</vt:lpstr>
      <vt:lpstr>Read: Steps To Create A Cladogram</vt:lpstr>
      <vt:lpstr>Glue in Steps </vt:lpstr>
      <vt:lpstr>Glue in the chart to pg 132. Try to complete the chart based on what you know. Then check your work on the next slide</vt:lpstr>
      <vt:lpstr>Check your work and make changes</vt:lpstr>
      <vt:lpstr>Try to complete the cladogram based on the steps. Check your work on the next slide</vt:lpstr>
      <vt:lpstr>Check your work. </vt:lpstr>
      <vt:lpstr>PowerPoint Presentation</vt:lpstr>
      <vt:lpstr>PowerPoint Presentation</vt:lpstr>
      <vt:lpstr>PowerPoint Presentation</vt:lpstr>
      <vt:lpstr>Check your work and make changes</vt:lpstr>
      <vt:lpstr>Create a cladogram based on the information from the chart. Check your work on the next slide</vt:lpstr>
      <vt:lpstr>PowerPoint Presentation</vt:lpstr>
      <vt:lpstr>PowerPoint Presentation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Cladograms</dc:title>
  <dc:creator>Roman-Wensing, Kayla</dc:creator>
  <cp:lastModifiedBy>Roman-Wensing, Kayla</cp:lastModifiedBy>
  <cp:revision>20</cp:revision>
  <cp:lastPrinted>2017-03-23T18:34:10Z</cp:lastPrinted>
  <dcterms:created xsi:type="dcterms:W3CDTF">2015-03-06T13:55:50Z</dcterms:created>
  <dcterms:modified xsi:type="dcterms:W3CDTF">2017-03-23T18:34:15Z</dcterms:modified>
</cp:coreProperties>
</file>